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60" r:id="rId4"/>
    <p:sldId id="261" r:id="rId5"/>
    <p:sldId id="264" r:id="rId6"/>
    <p:sldId id="263" r:id="rId7"/>
    <p:sldId id="25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1"/>
    <p:restoredTop sz="70788"/>
  </p:normalViewPr>
  <p:slideViewPr>
    <p:cSldViewPr snapToGrid="0">
      <p:cViewPr>
        <p:scale>
          <a:sx n="73" d="100"/>
          <a:sy n="73" d="100"/>
        </p:scale>
        <p:origin x="1808" y="1024"/>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12/17/24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Conceptual model describing the main steps in the fall Chum integrated population model. Blue stars indicate that fish move to the E. Aleutians and GOA for their first winter and subsequent maturation. Each numbered step represents a population stages that is tracked in the IPM. Stages in orange represent stages where the model estimations are included in the likelihood. After the spawning abundance stage, the model starts over again at stage 1, the egg stage. Note that location of each stage does not reflect the location of individuals at any particular stage. The map on the right-hand side of the figure includes Alaska, USA, and western Canada. The mask is highlighting the Yukon River watershed and associated tributaries. The mainstem of the Yukon River is the most prominent dark blue line and the green dots represent escapement project locations that were used as data in the Fall chum salmon run reconstruction. </a:t>
            </a:r>
          </a:p>
        </p:txBody>
      </p:sp>
      <p:sp>
        <p:nvSpPr>
          <p:cNvPr id="4" name="Slide Number Placeholder 3"/>
          <p:cNvSpPr>
            <a:spLocks noGrp="1"/>
          </p:cNvSpPr>
          <p:nvPr>
            <p:ph type="sldNum" sz="quarter" idx="5"/>
          </p:nvPr>
        </p:nvSpPr>
        <p:spPr/>
        <p:txBody>
          <a:bodyPr/>
          <a:lstStyle/>
          <a:p>
            <a:fld id="{D66BF9EB-64A4-DC4D-A06C-F056DA3200C4}" type="slidenum">
              <a:rPr lang="en-US" smtClean="0"/>
              <a:t>1</a:t>
            </a:fld>
            <a:endParaRPr lang="en-US"/>
          </a:p>
        </p:txBody>
      </p:sp>
    </p:spTree>
    <p:extLst>
      <p:ext uri="{BB962C8B-B14F-4D97-AF65-F5344CB8AC3E}">
        <p14:creationId xmlns:p14="http://schemas.microsoft.com/office/powerpoint/2010/main" val="2535038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2: Covariates used to estimate chum salmon population productivity for two life stages. Data sources listed below the covariate and more covariate details are listed in Table 2.</a:t>
            </a:r>
          </a:p>
        </p:txBody>
      </p:sp>
      <p:sp>
        <p:nvSpPr>
          <p:cNvPr id="4" name="Slide Number Placeholder 3"/>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1732317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a:t>
            </a:r>
            <a:r>
              <a:rPr lang="en-US"/>
              <a:t>for brood year 2019. </a:t>
            </a:r>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3</a:t>
            </a:fld>
            <a:endParaRPr lang="en-US"/>
          </a:p>
        </p:txBody>
      </p:sp>
    </p:spTree>
    <p:extLst>
      <p:ext uri="{BB962C8B-B14F-4D97-AF65-F5344CB8AC3E}">
        <p14:creationId xmlns:p14="http://schemas.microsoft.com/office/powerpoint/2010/main" val="3746308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Mean estimates of covariate coefficients. Colors represent the life-stage where survival is estimated, informed by the respective covariate. Points represent mean estimates, thick lines represent 89% credible intervals and thin lines represent 95% credible intervals.  </a:t>
            </a:r>
          </a:p>
        </p:txBody>
      </p:sp>
      <p:sp>
        <p:nvSpPr>
          <p:cNvPr id="4" name="Slide Number Placeholder 3"/>
          <p:cNvSpPr>
            <a:spLocks noGrp="1"/>
          </p:cNvSpPr>
          <p:nvPr>
            <p:ph type="sldNum" sz="quarter" idx="5"/>
          </p:nvPr>
        </p:nvSpPr>
        <p:spPr/>
        <p:txBody>
          <a:bodyPr/>
          <a:lstStyle/>
          <a:p>
            <a:fld id="{D66BF9EB-64A4-DC4D-A06C-F056DA3200C4}" type="slidenum">
              <a:rPr lang="en-US" smtClean="0"/>
              <a:t>4</a:t>
            </a:fld>
            <a:endParaRPr lang="en-US"/>
          </a:p>
        </p:txBody>
      </p:sp>
    </p:spTree>
    <p:extLst>
      <p:ext uri="{BB962C8B-B14F-4D97-AF65-F5344CB8AC3E}">
        <p14:creationId xmlns:p14="http://schemas.microsoft.com/office/powerpoint/2010/main" val="1306204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S1 – Trace plots used to identify model convergence for each for parameters. Four chains were run per model, dark shading represents burn-in iterations. </a:t>
            </a:r>
          </a:p>
        </p:txBody>
      </p:sp>
      <p:sp>
        <p:nvSpPr>
          <p:cNvPr id="4" name="Slide Number Placeholder 3"/>
          <p:cNvSpPr>
            <a:spLocks noGrp="1"/>
          </p:cNvSpPr>
          <p:nvPr>
            <p:ph type="sldNum" sz="quarter" idx="5"/>
          </p:nvPr>
        </p:nvSpPr>
        <p:spPr/>
        <p:txBody>
          <a:bodyPr/>
          <a:lstStyle/>
          <a:p>
            <a:fld id="{D66BF9EB-64A4-DC4D-A06C-F056DA3200C4}" type="slidenum">
              <a:rPr lang="en-US" smtClean="0"/>
              <a:t>6</a:t>
            </a:fld>
            <a:endParaRPr lang="en-US"/>
          </a:p>
        </p:txBody>
      </p:sp>
    </p:spTree>
    <p:extLst>
      <p:ext uri="{BB962C8B-B14F-4D97-AF65-F5344CB8AC3E}">
        <p14:creationId xmlns:p14="http://schemas.microsoft.com/office/powerpoint/2010/main" val="3014411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S2: </a:t>
            </a:r>
          </a:p>
          <a:p>
            <a:r>
              <a:rPr lang="en-US" dirty="0"/>
              <a:t>Results from covariate sensitivity testing. We calculated percent relative difference in covariate coefficients from the full model compared to a reduced model where one covariate removed at a time (covariate removed identified on x axis).  </a:t>
            </a:r>
          </a:p>
        </p:txBody>
      </p:sp>
      <p:sp>
        <p:nvSpPr>
          <p:cNvPr id="4" name="Slide Number Placeholder 3"/>
          <p:cNvSpPr>
            <a:spLocks noGrp="1"/>
          </p:cNvSpPr>
          <p:nvPr>
            <p:ph type="sldNum" sz="quarter" idx="5"/>
          </p:nvPr>
        </p:nvSpPr>
        <p:spPr/>
        <p:txBody>
          <a:bodyPr/>
          <a:lstStyle/>
          <a:p>
            <a:fld id="{D66BF9EB-64A4-DC4D-A06C-F056DA3200C4}" type="slidenum">
              <a:rPr lang="en-US" smtClean="0"/>
              <a:t>7</a:t>
            </a:fld>
            <a:endParaRPr lang="en-US"/>
          </a:p>
        </p:txBody>
      </p:sp>
    </p:spTree>
    <p:extLst>
      <p:ext uri="{BB962C8B-B14F-4D97-AF65-F5344CB8AC3E}">
        <p14:creationId xmlns:p14="http://schemas.microsoft.com/office/powerpoint/2010/main" val="851731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12/17/24</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12/17/24</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12/17/24</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12/17/24</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12/17/24</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12/17/24</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12/17/24</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12/17/24</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12/17/24</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12/17/24</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12/17/24</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12/17/24</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hyperlink" Target="https://frankiesfreerangemeat.com/cdn/shop/products/5498526450618391411_1400x.jpg?v=1561097843" TargetMode="Externa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2.png"/><Relationship Id="rId12"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6.png"/><Relationship Id="rId5" Type="http://schemas.openxmlformats.org/officeDocument/2006/relationships/image" Target="../media/image10.png"/><Relationship Id="rId10" Type="http://schemas.microsoft.com/office/2007/relationships/hdphoto" Target="../media/hdphoto3.wdp"/><Relationship Id="rId4" Type="http://schemas.openxmlformats.org/officeDocument/2006/relationships/image" Target="../media/image9.png"/><Relationship Id="rId9" Type="http://schemas.openxmlformats.org/officeDocument/2006/relationships/image" Target="../media/image13.png"/><Relationship Id="rId1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alpha val="54086"/>
          </a:schemeClr>
        </a:solidFill>
        <a:effectLst/>
      </p:bgPr>
    </p:bg>
    <p:spTree>
      <p:nvGrpSpPr>
        <p:cNvPr id="1" name=""/>
        <p:cNvGrpSpPr/>
        <p:nvPr/>
      </p:nvGrpSpPr>
      <p:grpSpPr>
        <a:xfrm>
          <a:off x="0" y="0"/>
          <a:ext cx="0" cy="0"/>
          <a:chOff x="0" y="0"/>
          <a:chExt cx="0" cy="0"/>
        </a:xfrm>
      </p:grpSpPr>
      <p:pic>
        <p:nvPicPr>
          <p:cNvPr id="4" name="Picture 3" descr="A map of the north pole&#10;&#10;Description automatically generated">
            <a:extLst>
              <a:ext uri="{FF2B5EF4-FFF2-40B4-BE49-F238E27FC236}">
                <a16:creationId xmlns:a16="http://schemas.microsoft.com/office/drawing/2014/main" id="{4567B533-82BF-3A43-8601-5C59BBF8EE8F}"/>
              </a:ext>
            </a:extLst>
          </p:cNvPr>
          <p:cNvPicPr>
            <a:picLocks noChangeAspect="1"/>
          </p:cNvPicPr>
          <p:nvPr/>
        </p:nvPicPr>
        <p:blipFill>
          <a:blip r:embed="rId3"/>
          <a:srcRect l="31008" t="32034" r="34838" b="7724"/>
          <a:stretch/>
        </p:blipFill>
        <p:spPr>
          <a:xfrm>
            <a:off x="6516914" y="1078306"/>
            <a:ext cx="5675086" cy="6197169"/>
          </a:xfrm>
          <a:prstGeom prst="rect">
            <a:avLst/>
          </a:prstGeom>
        </p:spPr>
      </p:pic>
      <p:pic>
        <p:nvPicPr>
          <p:cNvPr id="5" name="Picture 2" descr="Wild Caught Salmon Caviar Roe Fish Eggs">
            <a:hlinkClick r:id="rId4" tooltip="Wild Caught Salmon Caviar Roe Fish Eggs"/>
            <a:extLst>
              <a:ext uri="{FF2B5EF4-FFF2-40B4-BE49-F238E27FC236}">
                <a16:creationId xmlns:a16="http://schemas.microsoft.com/office/drawing/2014/main" id="{DC4C82FC-4224-21BC-DB55-D7CE0A23B4D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99049" y="499630"/>
            <a:ext cx="1038271" cy="103827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4079B29-1CE9-BB1E-5F9C-24C8AFB81A8A}"/>
              </a:ext>
            </a:extLst>
          </p:cNvPr>
          <p:cNvSpPr txBox="1">
            <a:spLocks/>
          </p:cNvSpPr>
          <p:nvPr/>
        </p:nvSpPr>
        <p:spPr>
          <a:xfrm>
            <a:off x="8645553" y="73120"/>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latin typeface="Calibri" panose="020F0502020204030204" pitchFamily="34" charset="0"/>
                <a:cs typeface="Calibri" panose="020F0502020204030204" pitchFamily="34" charset="0"/>
              </a:rPr>
              <a:t>1.N</a:t>
            </a:r>
            <a:r>
              <a:rPr lang="en-US" sz="2500" b="1" baseline="-25000" dirty="0">
                <a:latin typeface="Calibri" panose="020F0502020204030204" pitchFamily="34" charset="0"/>
                <a:cs typeface="Calibri" panose="020F0502020204030204" pitchFamily="34" charset="0"/>
              </a:rPr>
              <a:t>t,s=e</a:t>
            </a:r>
            <a:r>
              <a:rPr lang="en-US" sz="2500" b="1" dirty="0">
                <a:latin typeface="Calibri" panose="020F0502020204030204" pitchFamily="34" charset="0"/>
                <a:cs typeface="Calibri" panose="020F0502020204030204" pitchFamily="34" charset="0"/>
              </a:rPr>
              <a:t>: Eggs</a:t>
            </a:r>
          </a:p>
        </p:txBody>
      </p:sp>
      <p:pic>
        <p:nvPicPr>
          <p:cNvPr id="10" name="Picture 9" descr="A fish in the water&#10;&#10;Description automatically generated">
            <a:extLst>
              <a:ext uri="{FF2B5EF4-FFF2-40B4-BE49-F238E27FC236}">
                <a16:creationId xmlns:a16="http://schemas.microsoft.com/office/drawing/2014/main" id="{4047019F-4695-3523-30B8-C018B118F85C}"/>
              </a:ext>
            </a:extLst>
          </p:cNvPr>
          <p:cNvPicPr>
            <a:picLocks noChangeAspect="1"/>
          </p:cNvPicPr>
          <p:nvPr/>
        </p:nvPicPr>
        <p:blipFill>
          <a:blip r:embed="rId7"/>
          <a:srcRect l="25182" t="42495" r="28062" b="43743"/>
          <a:stretch/>
        </p:blipFill>
        <p:spPr>
          <a:xfrm>
            <a:off x="913458" y="1852296"/>
            <a:ext cx="2267504" cy="890358"/>
          </a:xfrm>
          <a:prstGeom prst="rect">
            <a:avLst/>
          </a:prstGeom>
        </p:spPr>
      </p:pic>
      <p:sp>
        <p:nvSpPr>
          <p:cNvPr id="14" name="TextBox 13">
            <a:extLst>
              <a:ext uri="{FF2B5EF4-FFF2-40B4-BE49-F238E27FC236}">
                <a16:creationId xmlns:a16="http://schemas.microsoft.com/office/drawing/2014/main" id="{F2F82971-1FD2-4102-1A51-DE7CFAA9B6D5}"/>
              </a:ext>
            </a:extLst>
          </p:cNvPr>
          <p:cNvSpPr txBox="1"/>
          <p:nvPr/>
        </p:nvSpPr>
        <p:spPr>
          <a:xfrm>
            <a:off x="1914296" y="1841541"/>
            <a:ext cx="6096000" cy="1000274"/>
          </a:xfrm>
          <a:prstGeom prst="rect">
            <a:avLst/>
          </a:prstGeom>
          <a:noFill/>
        </p:spPr>
        <p:txBody>
          <a:bodyPr wrap="square">
            <a:spAutoFit/>
          </a:bodyPr>
          <a:lstStyle/>
          <a:p>
            <a:pPr algn="ctr"/>
            <a:r>
              <a:rPr lang="en-US" sz="2000" b="1" dirty="0">
                <a:solidFill>
                  <a:schemeClr val="accent2">
                    <a:lumMod val="75000"/>
                  </a:schemeClr>
                </a:solidFill>
                <a:latin typeface="Calibri" panose="020F0502020204030204" pitchFamily="34" charset="0"/>
                <a:cs typeface="Calibri" panose="020F0502020204030204" pitchFamily="34" charset="0"/>
              </a:rPr>
              <a:t>2. N</a:t>
            </a:r>
            <a:r>
              <a:rPr lang="en-US" sz="2000" b="1" baseline="-25000" dirty="0">
                <a:solidFill>
                  <a:schemeClr val="accent2">
                    <a:lumMod val="75000"/>
                  </a:schemeClr>
                </a:solidFill>
                <a:latin typeface="Calibri" panose="020F0502020204030204" pitchFamily="34" charset="0"/>
                <a:cs typeface="Calibri" panose="020F0502020204030204" pitchFamily="34" charset="0"/>
              </a:rPr>
              <a:t>t+1,s=j</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Abundance after first summer at sea (August/Sept)</a:t>
            </a:r>
          </a:p>
          <a:p>
            <a:pPr algn="ctr"/>
            <a:r>
              <a:rPr lang="en-US" sz="1200" dirty="0">
                <a:latin typeface="Calibri Light" panose="020F0302020204030204" pitchFamily="34" charset="0"/>
                <a:cs typeface="Calibri Light" panose="020F0302020204030204" pitchFamily="34" charset="0"/>
              </a:rPr>
              <a:t>Juvenile Index from Northern Bering Sea surveys  </a:t>
            </a:r>
          </a:p>
          <a:p>
            <a:pPr algn="ctr"/>
            <a:r>
              <a:rPr lang="en-US" sz="1200" dirty="0">
                <a:latin typeface="Calibri Light" panose="020F0302020204030204" pitchFamily="34" charset="0"/>
                <a:cs typeface="Calibri Light" panose="020F0302020204030204" pitchFamily="34" charset="0"/>
              </a:rPr>
              <a:t>(Data: NOAA/ADFG, Modeled Index: Cunningham et al.)</a:t>
            </a:r>
          </a:p>
          <a:p>
            <a:pPr algn="ctr"/>
            <a:endParaRPr lang="en-US" sz="1500" b="1" dirty="0">
              <a:latin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82689694-16B7-B3D6-C0A0-C88A4A706E47}"/>
              </a:ext>
            </a:extLst>
          </p:cNvPr>
          <p:cNvGrpSpPr/>
          <p:nvPr/>
        </p:nvGrpSpPr>
        <p:grpSpPr>
          <a:xfrm>
            <a:off x="4993799" y="684796"/>
            <a:ext cx="4515423" cy="1671870"/>
            <a:chOff x="5720458" y="4612272"/>
            <a:chExt cx="4515423" cy="1671870"/>
          </a:xfrm>
        </p:grpSpPr>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A5AB1C09-BC7C-2A60-523A-6DC8FEFF1027}"/>
                    </a:ext>
                  </a:extLst>
                </p:cNvPr>
                <p:cNvSpPr txBox="1">
                  <a:spLocks/>
                </p:cNvSpPr>
                <p:nvPr/>
              </p:nvSpPr>
              <p:spPr>
                <a:xfrm>
                  <a:off x="7436725" y="4612272"/>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𝐣</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xmlns="">
            <p:sp>
              <p:nvSpPr>
                <p:cNvPr id="8" name="Title 1">
                  <a:extLst>
                    <a:ext uri="{FF2B5EF4-FFF2-40B4-BE49-F238E27FC236}">
                      <a16:creationId xmlns:a16="http://schemas.microsoft.com/office/drawing/2014/main" id="{A5AB1C09-BC7C-2A60-523A-6DC8FEFF1027}"/>
                    </a:ext>
                  </a:extLst>
                </p:cNvPr>
                <p:cNvSpPr txBox="1">
                  <a:spLocks noRot="1" noChangeAspect="1" noMove="1" noResize="1" noEditPoints="1" noAdjustHandles="1" noChangeArrowheads="1" noChangeShapeType="1" noTextEdit="1"/>
                </p:cNvSpPr>
                <p:nvPr/>
              </p:nvSpPr>
              <p:spPr>
                <a:xfrm>
                  <a:off x="7436725" y="4612272"/>
                  <a:ext cx="1088488" cy="787019"/>
                </a:xfrm>
                <a:prstGeom prst="rect">
                  <a:avLst/>
                </a:prstGeom>
                <a:blipFill>
                  <a:blip r:embed="rId8"/>
                  <a:stretch>
                    <a:fillRect/>
                  </a:stretch>
                </a:blipFill>
                <a:ln>
                  <a:solidFill>
                    <a:schemeClr val="tx1"/>
                  </a:solid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8332573C-B186-2B68-BD30-92622BA8D433}"/>
                </a:ext>
              </a:extLst>
            </p:cNvPr>
            <p:cNvGrpSpPr/>
            <p:nvPr/>
          </p:nvGrpSpPr>
          <p:grpSpPr>
            <a:xfrm>
              <a:off x="5720458" y="5506515"/>
              <a:ext cx="2990234" cy="777627"/>
              <a:chOff x="6447427" y="5496177"/>
              <a:chExt cx="2990234" cy="777627"/>
            </a:xfrm>
          </p:grpSpPr>
          <p:sp>
            <p:nvSpPr>
              <p:cNvPr id="6" name="Triangle 5">
                <a:extLst>
                  <a:ext uri="{FF2B5EF4-FFF2-40B4-BE49-F238E27FC236}">
                    <a16:creationId xmlns:a16="http://schemas.microsoft.com/office/drawing/2014/main" id="{ACA68C04-AFF7-13D4-4A64-A50FF4266B02}"/>
                  </a:ext>
                </a:extLst>
              </p:cNvPr>
              <p:cNvSpPr/>
              <p:nvPr/>
            </p:nvSpPr>
            <p:spPr>
              <a:xfrm rot="13834397" flipH="1">
                <a:off x="7690860" y="5529307"/>
                <a:ext cx="323293" cy="25703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c 10">
                <a:extLst>
                  <a:ext uri="{FF2B5EF4-FFF2-40B4-BE49-F238E27FC236}">
                    <a16:creationId xmlns:a16="http://schemas.microsoft.com/office/drawing/2014/main" id="{B7EFE917-2609-9E35-7ED8-9D234D115AC4}"/>
                  </a:ext>
                </a:extLst>
              </p:cNvPr>
              <p:cNvSpPr/>
              <p:nvPr/>
            </p:nvSpPr>
            <p:spPr>
              <a:xfrm rot="19062390">
                <a:off x="6447427" y="5663404"/>
                <a:ext cx="2990234" cy="610400"/>
              </a:xfrm>
              <a:prstGeom prst="arc">
                <a:avLst>
                  <a:gd name="adj1" fmla="val 18286346"/>
                  <a:gd name="adj2" fmla="val 19789584"/>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 name="Arc 14">
              <a:extLst>
                <a:ext uri="{FF2B5EF4-FFF2-40B4-BE49-F238E27FC236}">
                  <a16:creationId xmlns:a16="http://schemas.microsoft.com/office/drawing/2014/main" id="{2C5B941E-662E-616F-C8D3-5758EFBEC2DF}"/>
                </a:ext>
              </a:extLst>
            </p:cNvPr>
            <p:cNvSpPr/>
            <p:nvPr/>
          </p:nvSpPr>
          <p:spPr>
            <a:xfrm rot="20239290">
              <a:off x="7245647" y="4759657"/>
              <a:ext cx="2990234" cy="610400"/>
            </a:xfrm>
            <a:prstGeom prst="arc">
              <a:avLst>
                <a:gd name="adj1" fmla="val 17131213"/>
                <a:gd name="adj2" fmla="val 20706615"/>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735592A-1F62-5654-463C-BD9848E876AA}"/>
              </a:ext>
            </a:extLst>
          </p:cNvPr>
          <p:cNvGrpSpPr/>
          <p:nvPr/>
        </p:nvGrpSpPr>
        <p:grpSpPr>
          <a:xfrm rot="4110928">
            <a:off x="870054" y="1082025"/>
            <a:ext cx="1012158" cy="2913116"/>
            <a:chOff x="7829609" y="3116113"/>
            <a:chExt cx="1012158" cy="3014401"/>
          </a:xfrm>
        </p:grpSpPr>
        <p:sp>
          <p:nvSpPr>
            <p:cNvPr id="16" name="Triangle 15">
              <a:extLst>
                <a:ext uri="{FF2B5EF4-FFF2-40B4-BE49-F238E27FC236}">
                  <a16:creationId xmlns:a16="http://schemas.microsoft.com/office/drawing/2014/main" id="{2F0BD02E-B0F7-3624-694F-F42CC503CBCA}"/>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c 16">
              <a:extLst>
                <a:ext uri="{FF2B5EF4-FFF2-40B4-BE49-F238E27FC236}">
                  <a16:creationId xmlns:a16="http://schemas.microsoft.com/office/drawing/2014/main" id="{0B5FF40E-C7F8-08C2-D272-DA4A9565A6CA}"/>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0" name="TextBox 19">
            <a:extLst>
              <a:ext uri="{FF2B5EF4-FFF2-40B4-BE49-F238E27FC236}">
                <a16:creationId xmlns:a16="http://schemas.microsoft.com/office/drawing/2014/main" id="{AE819772-DE7A-E4B1-B3AE-AEFC1303A81D}"/>
              </a:ext>
            </a:extLst>
          </p:cNvPr>
          <p:cNvSpPr txBox="1"/>
          <p:nvPr/>
        </p:nvSpPr>
        <p:spPr>
          <a:xfrm>
            <a:off x="621046" y="3610794"/>
            <a:ext cx="3101803" cy="784830"/>
          </a:xfrm>
          <a:prstGeom prst="rect">
            <a:avLst/>
          </a:prstGeom>
          <a:noFill/>
          <a:ln>
            <a:solidFill>
              <a:schemeClr val="tx1"/>
            </a:solidFill>
          </a:ln>
        </p:spPr>
        <p:txBody>
          <a:bodyPr wrap="square">
            <a:spAutoFit/>
          </a:bodyPr>
          <a:lstStyle/>
          <a:p>
            <a:pPr algn="ctr"/>
            <a:r>
              <a:rPr lang="en-US" sz="1500" dirty="0">
                <a:latin typeface="Calibri Light" panose="020F0302020204030204" pitchFamily="34" charset="0"/>
                <a:cs typeface="Calibri Light" panose="020F0302020204030204" pitchFamily="34" charset="0"/>
              </a:rPr>
              <a:t>Fish migrate to the E. Aleutians &amp; Gulf of Alaska (GOA) for their first winter, and subsequent maturation. </a:t>
            </a:r>
          </a:p>
        </p:txBody>
      </p:sp>
      <p:sp>
        <p:nvSpPr>
          <p:cNvPr id="22" name="5-Point Star 21">
            <a:extLst>
              <a:ext uri="{FF2B5EF4-FFF2-40B4-BE49-F238E27FC236}">
                <a16:creationId xmlns:a16="http://schemas.microsoft.com/office/drawing/2014/main" id="{CF9D483A-C814-DDF1-4E3E-907C47085863}"/>
              </a:ext>
            </a:extLst>
          </p:cNvPr>
          <p:cNvSpPr/>
          <p:nvPr/>
        </p:nvSpPr>
        <p:spPr>
          <a:xfrm>
            <a:off x="160425" y="3728943"/>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3" name="5-Point Star 22">
            <a:extLst>
              <a:ext uri="{FF2B5EF4-FFF2-40B4-BE49-F238E27FC236}">
                <a16:creationId xmlns:a16="http://schemas.microsoft.com/office/drawing/2014/main" id="{26D873F4-6738-B0DF-AA98-94E08BC10C0C}"/>
              </a:ext>
            </a:extLst>
          </p:cNvPr>
          <p:cNvSpPr/>
          <p:nvPr/>
        </p:nvSpPr>
        <p:spPr>
          <a:xfrm>
            <a:off x="8020141" y="6317825"/>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4" name="5-Point Star 23">
            <a:extLst>
              <a:ext uri="{FF2B5EF4-FFF2-40B4-BE49-F238E27FC236}">
                <a16:creationId xmlns:a16="http://schemas.microsoft.com/office/drawing/2014/main" id="{C13EE7F5-1A3E-155B-7FD6-2806FE6EE85D}"/>
              </a:ext>
            </a:extLst>
          </p:cNvPr>
          <p:cNvSpPr/>
          <p:nvPr/>
        </p:nvSpPr>
        <p:spPr>
          <a:xfrm>
            <a:off x="3801137" y="3728943"/>
            <a:ext cx="389744" cy="371310"/>
          </a:xfrm>
          <a:prstGeom prst="star5">
            <a:avLst>
              <a:gd name="adj" fmla="val 22750"/>
              <a:gd name="hf" fmla="val 105146"/>
              <a:gd name="vf" fmla="val 110557"/>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TextBox 24">
            <a:extLst>
              <a:ext uri="{FF2B5EF4-FFF2-40B4-BE49-F238E27FC236}">
                <a16:creationId xmlns:a16="http://schemas.microsoft.com/office/drawing/2014/main" id="{F18EBAC2-D325-E8AA-49C2-5308EF3D535F}"/>
              </a:ext>
            </a:extLst>
          </p:cNvPr>
          <p:cNvSpPr txBox="1"/>
          <p:nvPr/>
        </p:nvSpPr>
        <p:spPr>
          <a:xfrm>
            <a:off x="1861504" y="6078511"/>
            <a:ext cx="4032842"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3.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m,a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Returning fish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grpSp>
        <p:nvGrpSpPr>
          <p:cNvPr id="26" name="Group 25">
            <a:extLst>
              <a:ext uri="{FF2B5EF4-FFF2-40B4-BE49-F238E27FC236}">
                <a16:creationId xmlns:a16="http://schemas.microsoft.com/office/drawing/2014/main" id="{1BD72F4B-6D90-064F-A5A3-7DFBC2A9B2C8}"/>
              </a:ext>
            </a:extLst>
          </p:cNvPr>
          <p:cNvGrpSpPr/>
          <p:nvPr/>
        </p:nvGrpSpPr>
        <p:grpSpPr>
          <a:xfrm rot="21312883">
            <a:off x="742401" y="3399285"/>
            <a:ext cx="1012158" cy="2913116"/>
            <a:chOff x="7829609" y="3116113"/>
            <a:chExt cx="1012158" cy="3014401"/>
          </a:xfrm>
        </p:grpSpPr>
        <p:sp>
          <p:nvSpPr>
            <p:cNvPr id="27" name="Triangle 26">
              <a:extLst>
                <a:ext uri="{FF2B5EF4-FFF2-40B4-BE49-F238E27FC236}">
                  <a16:creationId xmlns:a16="http://schemas.microsoft.com/office/drawing/2014/main" id="{F2D01D6F-1273-A35A-C564-69DCBC1D1C7F}"/>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c 27">
              <a:extLst>
                <a:ext uri="{FF2B5EF4-FFF2-40B4-BE49-F238E27FC236}">
                  <a16:creationId xmlns:a16="http://schemas.microsoft.com/office/drawing/2014/main" id="{0BBB8ECA-15C8-5FFA-737C-D5EC3975A99E}"/>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1" name="TextBox 30">
            <a:extLst>
              <a:ext uri="{FF2B5EF4-FFF2-40B4-BE49-F238E27FC236}">
                <a16:creationId xmlns:a16="http://schemas.microsoft.com/office/drawing/2014/main" id="{C94F2977-D3A1-5CFA-539E-5F6ADB632F40}"/>
              </a:ext>
            </a:extLst>
          </p:cNvPr>
          <p:cNvSpPr txBox="1"/>
          <p:nvPr/>
        </p:nvSpPr>
        <p:spPr>
          <a:xfrm>
            <a:off x="4687382" y="5293261"/>
            <a:ext cx="3077470"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mc:AlternateContent xmlns:mc="http://schemas.openxmlformats.org/markup-compatibility/2006" xmlns:a14="http://schemas.microsoft.com/office/drawing/2010/main">
        <mc:Choice Requires="a14">
          <p:sp>
            <p:nvSpPr>
              <p:cNvPr id="34" name="Title 1">
                <a:extLst>
                  <a:ext uri="{FF2B5EF4-FFF2-40B4-BE49-F238E27FC236}">
                    <a16:creationId xmlns:a16="http://schemas.microsoft.com/office/drawing/2014/main" id="{8D044FEC-F37C-E652-F163-9CD45A8AD07E}"/>
                  </a:ext>
                </a:extLst>
              </p:cNvPr>
              <p:cNvSpPr txBox="1">
                <a:spLocks/>
              </p:cNvSpPr>
              <p:nvPr/>
            </p:nvSpPr>
            <p:spPr>
              <a:xfrm>
                <a:off x="278382" y="4482616"/>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 </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𝐦</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xmlns="">
          <p:sp>
            <p:nvSpPr>
              <p:cNvPr id="34" name="Title 1">
                <a:extLst>
                  <a:ext uri="{FF2B5EF4-FFF2-40B4-BE49-F238E27FC236}">
                    <a16:creationId xmlns:a16="http://schemas.microsoft.com/office/drawing/2014/main" id="{8D044FEC-F37C-E652-F163-9CD45A8AD07E}"/>
                  </a:ext>
                </a:extLst>
              </p:cNvPr>
              <p:cNvSpPr txBox="1">
                <a:spLocks noRot="1" noChangeAspect="1" noMove="1" noResize="1" noEditPoints="1" noAdjustHandles="1" noChangeArrowheads="1" noChangeShapeType="1" noTextEdit="1"/>
              </p:cNvSpPr>
              <p:nvPr/>
            </p:nvSpPr>
            <p:spPr>
              <a:xfrm>
                <a:off x="278382" y="4482616"/>
                <a:ext cx="1088488" cy="787019"/>
              </a:xfrm>
              <a:prstGeom prst="rect">
                <a:avLst/>
              </a:prstGeom>
              <a:blipFill>
                <a:blip r:embed="rId9"/>
                <a:stretch>
                  <a:fillRect/>
                </a:stretch>
              </a:blipFill>
              <a:ln>
                <a:solidFill>
                  <a:schemeClr val="tx1"/>
                </a:solidFill>
              </a:ln>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E27B1D1F-990F-2818-DE5C-F1F06E8E120F}"/>
              </a:ext>
            </a:extLst>
          </p:cNvPr>
          <p:cNvGrpSpPr/>
          <p:nvPr/>
        </p:nvGrpSpPr>
        <p:grpSpPr>
          <a:xfrm rot="17088957">
            <a:off x="4357488" y="4438274"/>
            <a:ext cx="676757" cy="2889761"/>
            <a:chOff x="7829609" y="3116113"/>
            <a:chExt cx="676757" cy="2990234"/>
          </a:xfrm>
        </p:grpSpPr>
        <p:sp>
          <p:nvSpPr>
            <p:cNvPr id="36" name="Triangle 35">
              <a:extLst>
                <a:ext uri="{FF2B5EF4-FFF2-40B4-BE49-F238E27FC236}">
                  <a16:creationId xmlns:a16="http://schemas.microsoft.com/office/drawing/2014/main" id="{6FF41237-C36D-9902-F1B2-62563449708E}"/>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c 36">
              <a:extLst>
                <a:ext uri="{FF2B5EF4-FFF2-40B4-BE49-F238E27FC236}">
                  <a16:creationId xmlns:a16="http://schemas.microsoft.com/office/drawing/2014/main" id="{C9C6A24B-2104-D07E-D30B-96CFA68EDFAC}"/>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F31E749F-F01B-A59F-13C9-027C5C92C076}"/>
              </a:ext>
            </a:extLst>
          </p:cNvPr>
          <p:cNvGrpSpPr/>
          <p:nvPr/>
        </p:nvGrpSpPr>
        <p:grpSpPr>
          <a:xfrm rot="17088957">
            <a:off x="5642419" y="3541319"/>
            <a:ext cx="676757" cy="2889761"/>
            <a:chOff x="7829609" y="3116113"/>
            <a:chExt cx="676757" cy="2990234"/>
          </a:xfrm>
        </p:grpSpPr>
        <p:sp>
          <p:nvSpPr>
            <p:cNvPr id="39" name="Triangle 38">
              <a:extLst>
                <a:ext uri="{FF2B5EF4-FFF2-40B4-BE49-F238E27FC236}">
                  <a16:creationId xmlns:a16="http://schemas.microsoft.com/office/drawing/2014/main" id="{4CF76479-A4D7-12F0-2BCA-D44F4EFB1F65}"/>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c 39">
              <a:extLst>
                <a:ext uri="{FF2B5EF4-FFF2-40B4-BE49-F238E27FC236}">
                  <a16:creationId xmlns:a16="http://schemas.microsoft.com/office/drawing/2014/main" id="{D5FCD7F4-0F96-5C5C-388E-B65F1171CDE2}"/>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1" name="TextBox 40">
            <a:extLst>
              <a:ext uri="{FF2B5EF4-FFF2-40B4-BE49-F238E27FC236}">
                <a16:creationId xmlns:a16="http://schemas.microsoft.com/office/drawing/2014/main" id="{266F1841-B705-33C1-EADA-6D18B9748A2F}"/>
              </a:ext>
            </a:extLst>
          </p:cNvPr>
          <p:cNvSpPr txBox="1"/>
          <p:nvPr/>
        </p:nvSpPr>
        <p:spPr>
          <a:xfrm>
            <a:off x="4430254" y="4240160"/>
            <a:ext cx="4173588"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Spawning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pic>
        <p:nvPicPr>
          <p:cNvPr id="45" name="Picture 44" descr="A computer screen capture&#10;&#10;Description automatically generated with medium confidence">
            <a:extLst>
              <a:ext uri="{FF2B5EF4-FFF2-40B4-BE49-F238E27FC236}">
                <a16:creationId xmlns:a16="http://schemas.microsoft.com/office/drawing/2014/main" id="{EDA615B3-E8C3-548C-2ACA-DDED9417DFE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5894346" y="3444892"/>
            <a:ext cx="1708066" cy="721794"/>
          </a:xfrm>
          <a:prstGeom prst="rect">
            <a:avLst/>
          </a:prstGeom>
        </p:spPr>
      </p:pic>
      <p:sp>
        <p:nvSpPr>
          <p:cNvPr id="46" name="TextBox 45">
            <a:extLst>
              <a:ext uri="{FF2B5EF4-FFF2-40B4-BE49-F238E27FC236}">
                <a16:creationId xmlns:a16="http://schemas.microsoft.com/office/drawing/2014/main" id="{C7985F95-E268-D7E6-D201-569767B480C4}"/>
              </a:ext>
            </a:extLst>
          </p:cNvPr>
          <p:cNvSpPr txBox="1"/>
          <p:nvPr/>
        </p:nvSpPr>
        <p:spPr>
          <a:xfrm>
            <a:off x="1051590" y="477305"/>
            <a:ext cx="4498539" cy="861774"/>
          </a:xfrm>
          <a:prstGeom prst="rect">
            <a:avLst/>
          </a:prstGeom>
          <a:noFill/>
          <a:ln w="19050">
            <a:solidFill>
              <a:schemeClr val="tx1"/>
            </a:solidFill>
          </a:ln>
        </p:spPr>
        <p:txBody>
          <a:bodyPr wrap="square">
            <a:spAutoFit/>
          </a:bodyPr>
          <a:lstStyle/>
          <a:p>
            <a:pPr algn="ctr"/>
            <a:r>
              <a:rPr lang="en-US" sz="2500" b="1" dirty="0">
                <a:latin typeface="Calibri" panose="020F0502020204030204" pitchFamily="34" charset="0"/>
                <a:cs typeface="Calibri" panose="020F0502020204030204" pitchFamily="34" charset="0"/>
              </a:rPr>
              <a:t>Fall Chum Integrated Population Model Structure</a:t>
            </a:r>
          </a:p>
        </p:txBody>
      </p:sp>
      <p:pic>
        <p:nvPicPr>
          <p:cNvPr id="47" name="Picture 46">
            <a:extLst>
              <a:ext uri="{FF2B5EF4-FFF2-40B4-BE49-F238E27FC236}">
                <a16:creationId xmlns:a16="http://schemas.microsoft.com/office/drawing/2014/main" id="{773CA67A-FAF1-FD8F-B462-97046BBCE34C}"/>
              </a:ext>
            </a:extLst>
          </p:cNvPr>
          <p:cNvPicPr>
            <a:picLocks noChangeAspect="1"/>
          </p:cNvPicPr>
          <p:nvPr/>
        </p:nvPicPr>
        <p:blipFill>
          <a:blip r:embed="rId12"/>
          <a:stretch>
            <a:fillRect/>
          </a:stretch>
        </p:blipFill>
        <p:spPr>
          <a:xfrm flipH="1">
            <a:off x="1750329" y="4747193"/>
            <a:ext cx="2006900" cy="1251399"/>
          </a:xfrm>
          <a:prstGeom prst="rect">
            <a:avLst/>
          </a:prstGeom>
        </p:spPr>
      </p:pic>
    </p:spTree>
    <p:extLst>
      <p:ext uri="{BB962C8B-B14F-4D97-AF65-F5344CB8AC3E}">
        <p14:creationId xmlns:p14="http://schemas.microsoft.com/office/powerpoint/2010/main" val="6980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8198E404-2255-8D3F-8F25-DC34721502BC}"/>
                  </a:ext>
                </a:extLst>
              </p:cNvPr>
              <p:cNvSpPr txBox="1">
                <a:spLocks/>
              </p:cNvSpPr>
              <p:nvPr/>
            </p:nvSpPr>
            <p:spPr>
              <a:xfrm>
                <a:off x="243422" y="207746"/>
                <a:ext cx="6858001" cy="1115882"/>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solidFill>
                      <a:schemeClr val="tx1"/>
                    </a:solidFill>
                  </a:rPr>
                  <a:t>Covariates inform survival (</a:t>
                </a:r>
                <a14:m>
                  <m:oMath xmlns:m="http://schemas.openxmlformats.org/officeDocument/2006/math">
                    <m:r>
                      <a:rPr lang="en-US" sz="3000" i="1">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𝜅</m:t>
                    </m:r>
                  </m:oMath>
                </a14:m>
                <a:r>
                  <a:rPr lang="en-US" sz="3000" dirty="0">
                    <a:solidFill>
                      <a:schemeClr val="tx1"/>
                    </a:solidFill>
                  </a:rPr>
                  <a:t>) estimates via population productivity </a:t>
                </a:r>
                <a14:m>
                  <m:oMath xmlns:m="http://schemas.openxmlformats.org/officeDocument/2006/math">
                    <m:r>
                      <a:rPr lang="en-US" sz="3000">
                        <a:solidFill>
                          <a:schemeClr val="tx1"/>
                        </a:solidFill>
                        <a:latin typeface="Cambria Math" panose="02040503050406030204" pitchFamily="18" charset="0"/>
                      </a:rPr>
                      <m:t>(</m:t>
                    </m:r>
                    <m:r>
                      <a:rPr lang="en-US" sz="3000" i="1">
                        <a:solidFill>
                          <a:schemeClr val="tx1"/>
                        </a:solidFill>
                        <a:latin typeface="Cambria Math" panose="02040503050406030204" pitchFamily="18" charset="0"/>
                      </a:rPr>
                      <m:t>𝜌</m:t>
                    </m:r>
                    <m:r>
                      <a:rPr lang="en-US" sz="3000">
                        <a:solidFill>
                          <a:schemeClr val="tx1"/>
                        </a:solidFill>
                        <a:latin typeface="Cambria Math" panose="02040503050406030204" pitchFamily="18" charset="0"/>
                      </a:rPr>
                      <m:t>)</m:t>
                    </m:r>
                  </m:oMath>
                </a14:m>
                <a:r>
                  <a:rPr lang="en-US" sz="3000" dirty="0">
                    <a:solidFill>
                      <a:schemeClr val="tx1"/>
                    </a:solidFill>
                  </a:rPr>
                  <a:t> </a:t>
                </a:r>
              </a:p>
            </p:txBody>
          </p:sp>
        </mc:Choice>
        <mc:Fallback xmlns="">
          <p:sp>
            <p:nvSpPr>
              <p:cNvPr id="4" name="Content Placeholder 2">
                <a:extLst>
                  <a:ext uri="{FF2B5EF4-FFF2-40B4-BE49-F238E27FC236}">
                    <a16:creationId xmlns:a16="http://schemas.microsoft.com/office/drawing/2014/main" id="{8198E404-2255-8D3F-8F25-DC34721502BC}"/>
                  </a:ext>
                </a:extLst>
              </p:cNvPr>
              <p:cNvSpPr txBox="1">
                <a:spLocks noRot="1" noChangeAspect="1" noMove="1" noResize="1" noEditPoints="1" noAdjustHandles="1" noChangeArrowheads="1" noChangeShapeType="1" noTextEdit="1"/>
              </p:cNvSpPr>
              <p:nvPr/>
            </p:nvSpPr>
            <p:spPr>
              <a:xfrm>
                <a:off x="243422" y="207746"/>
                <a:ext cx="6858001" cy="1115882"/>
              </a:xfrm>
              <a:prstGeom prst="rect">
                <a:avLst/>
              </a:prstGeom>
              <a:blipFill>
                <a:blip r:embed="rId3"/>
                <a:stretch>
                  <a:fillRect l="-554" t="-10000" r="-1661"/>
                </a:stretch>
              </a:blipFill>
              <a:ln>
                <a:solidFill>
                  <a:schemeClr val="tx1"/>
                </a:solid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9C9DA9BB-1CDD-4DFD-614E-DBD9E9BC4EC2}"/>
              </a:ext>
            </a:extLst>
          </p:cNvPr>
          <p:cNvGrpSpPr/>
          <p:nvPr/>
        </p:nvGrpSpPr>
        <p:grpSpPr>
          <a:xfrm>
            <a:off x="4187990" y="1382725"/>
            <a:ext cx="4266473" cy="4750785"/>
            <a:chOff x="3346315" y="1688046"/>
            <a:chExt cx="4961106" cy="5169954"/>
          </a:xfrm>
        </p:grpSpPr>
        <p:pic>
          <p:nvPicPr>
            <p:cNvPr id="6" name="Picture 6">
              <a:extLst>
                <a:ext uri="{FF2B5EF4-FFF2-40B4-BE49-F238E27FC236}">
                  <a16:creationId xmlns:a16="http://schemas.microsoft.com/office/drawing/2014/main" id="{62A8D516-B15E-50D5-488F-64C87DFA6DC8}"/>
                </a:ext>
              </a:extLst>
            </p:cNvPr>
            <p:cNvPicPr>
              <a:picLocks noChangeAspect="1" noChangeArrowheads="1"/>
            </p:cNvPicPr>
            <p:nvPr/>
          </p:nvPicPr>
          <p:blipFill>
            <a:blip r:embed="rId4">
              <a:duotone>
                <a:prstClr val="black"/>
                <a:schemeClr val="accent1">
                  <a:lumMod val="60000"/>
                  <a:lumOff val="40000"/>
                  <a:tint val="45000"/>
                  <a:satMod val="400000"/>
                </a:schemeClr>
              </a:duotone>
              <a:extLst>
                <a:ext uri="{28A0092B-C50C-407E-A947-70E740481C1C}">
                  <a14:useLocalDpi xmlns:a14="http://schemas.microsoft.com/office/drawing/2010/main" val="0"/>
                </a:ext>
              </a:extLst>
            </a:blip>
            <a:srcRect/>
            <a:stretch>
              <a:fillRect/>
            </a:stretch>
          </p:blipFill>
          <p:spPr bwMode="auto">
            <a:xfrm>
              <a:off x="3346315" y="1688046"/>
              <a:ext cx="4961106" cy="5169954"/>
            </a:xfrm>
            <a:prstGeom prst="rect">
              <a:avLst/>
            </a:prstGeom>
            <a:noFill/>
          </p:spPr>
        </p:pic>
        <p:sp>
          <p:nvSpPr>
            <p:cNvPr id="7" name="TextBox 6">
              <a:extLst>
                <a:ext uri="{FF2B5EF4-FFF2-40B4-BE49-F238E27FC236}">
                  <a16:creationId xmlns:a16="http://schemas.microsoft.com/office/drawing/2014/main" id="{3F02D6D7-0F5D-2F0B-E93D-026DD36E2F67}"/>
                </a:ext>
              </a:extLst>
            </p:cNvPr>
            <p:cNvSpPr txBox="1"/>
            <p:nvPr/>
          </p:nvSpPr>
          <p:spPr>
            <a:xfrm rot="5400000">
              <a:off x="5684916" y="3607225"/>
              <a:ext cx="2626471" cy="1337893"/>
            </a:xfrm>
            <a:prstGeom prst="rect">
              <a:avLst/>
            </a:prstGeom>
            <a:noFill/>
          </p:spPr>
          <p:txBody>
            <a:bodyPr wrap="square" rtlCol="0">
              <a:prstTxWarp prst="textArchUp">
                <a:avLst>
                  <a:gd name="adj" fmla="val 11448971"/>
                </a:avLst>
              </a:prstTxWarp>
              <a:spAutoFit/>
            </a:bodyPr>
            <a:lstStyle/>
            <a:p>
              <a:r>
                <a:rPr lang="en-US" sz="3500" b="1" dirty="0">
                  <a:solidFill>
                    <a:srgbClr val="EAAB01"/>
                  </a:solidFill>
                </a:rPr>
                <a:t>Juvenile Survival</a:t>
              </a:r>
            </a:p>
          </p:txBody>
        </p:sp>
        <p:sp>
          <p:nvSpPr>
            <p:cNvPr id="8" name="TextBox 7">
              <a:extLst>
                <a:ext uri="{FF2B5EF4-FFF2-40B4-BE49-F238E27FC236}">
                  <a16:creationId xmlns:a16="http://schemas.microsoft.com/office/drawing/2014/main" id="{95D07E35-C7E5-CF59-8E76-4BC2C3FB01DF}"/>
                </a:ext>
              </a:extLst>
            </p:cNvPr>
            <p:cNvSpPr txBox="1"/>
            <p:nvPr/>
          </p:nvSpPr>
          <p:spPr>
            <a:xfrm rot="16200000">
              <a:off x="3275272" y="3471734"/>
              <a:ext cx="2849732" cy="1337895"/>
            </a:xfrm>
            <a:prstGeom prst="rect">
              <a:avLst/>
            </a:prstGeom>
            <a:noFill/>
          </p:spPr>
          <p:txBody>
            <a:bodyPr wrap="square" rtlCol="0">
              <a:prstTxWarp prst="textArchUp">
                <a:avLst>
                  <a:gd name="adj" fmla="val 12498349"/>
                </a:avLst>
              </a:prstTxWarp>
              <a:spAutoFit/>
            </a:bodyPr>
            <a:lstStyle/>
            <a:p>
              <a:r>
                <a:rPr lang="en-US" sz="3500" b="1" dirty="0">
                  <a:solidFill>
                    <a:srgbClr val="00FCFE"/>
                  </a:solidFill>
                  <a:latin typeface="Calibri" panose="020F0502020204030204" pitchFamily="34" charset="0"/>
                  <a:cs typeface="Calibri" panose="020F0502020204030204" pitchFamily="34" charset="0"/>
                </a:rPr>
                <a:t>Marine Survival</a:t>
              </a:r>
            </a:p>
          </p:txBody>
        </p:sp>
      </p:grpSp>
      <p:sp>
        <p:nvSpPr>
          <p:cNvPr id="9" name="TextBox 8">
            <a:extLst>
              <a:ext uri="{FF2B5EF4-FFF2-40B4-BE49-F238E27FC236}">
                <a16:creationId xmlns:a16="http://schemas.microsoft.com/office/drawing/2014/main" id="{6BBD8E3D-7D44-A410-57AF-0AD53D1DEFC7}"/>
              </a:ext>
            </a:extLst>
          </p:cNvPr>
          <p:cNvSpPr txBox="1"/>
          <p:nvPr/>
        </p:nvSpPr>
        <p:spPr>
          <a:xfrm>
            <a:off x="7194039" y="588343"/>
            <a:ext cx="4556318" cy="1015663"/>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1.Yukon river mainstem flow rate (Pilot Station) </a:t>
            </a:r>
          </a:p>
          <a:p>
            <a:pPr rtl="0">
              <a:spcBef>
                <a:spcPts val="0"/>
              </a:spcBef>
              <a:spcAft>
                <a:spcPts val="0"/>
              </a:spcAft>
            </a:pPr>
            <a:r>
              <a:rPr lang="en-US" sz="1600" dirty="0">
                <a:latin typeface="Calibri Light" panose="020F0302020204030204" pitchFamily="34" charset="0"/>
                <a:cs typeface="Calibri Light" panose="020F0302020204030204" pitchFamily="34" charset="0"/>
              </a:rPr>
              <a:t>- Data: USGS</a:t>
            </a:r>
          </a:p>
        </p:txBody>
      </p:sp>
      <p:sp>
        <p:nvSpPr>
          <p:cNvPr id="11" name="TextBox 10">
            <a:extLst>
              <a:ext uri="{FF2B5EF4-FFF2-40B4-BE49-F238E27FC236}">
                <a16:creationId xmlns:a16="http://schemas.microsoft.com/office/drawing/2014/main" id="{812D701C-0613-B32C-E1D4-DB90061A0F98}"/>
              </a:ext>
            </a:extLst>
          </p:cNvPr>
          <p:cNvSpPr txBox="1"/>
          <p:nvPr/>
        </p:nvSpPr>
        <p:spPr>
          <a:xfrm>
            <a:off x="8592896" y="3974919"/>
            <a:ext cx="3595411" cy="677108"/>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3. Pollock Recruitment Index</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Ianelli et al 2024</a:t>
            </a:r>
          </a:p>
        </p:txBody>
      </p:sp>
      <p:sp>
        <p:nvSpPr>
          <p:cNvPr id="12" name="TextBox 11">
            <a:extLst>
              <a:ext uri="{FF2B5EF4-FFF2-40B4-BE49-F238E27FC236}">
                <a16:creationId xmlns:a16="http://schemas.microsoft.com/office/drawing/2014/main" id="{3254EA8F-953B-53A7-E5D2-75D0DC6FE08C}"/>
              </a:ext>
            </a:extLst>
          </p:cNvPr>
          <p:cNvSpPr txBox="1"/>
          <p:nvPr/>
        </p:nvSpPr>
        <p:spPr>
          <a:xfrm>
            <a:off x="14766943" y="7057783"/>
            <a:ext cx="3318219" cy="807913"/>
          </a:xfrm>
          <a:prstGeom prst="rect">
            <a:avLst/>
          </a:prstGeom>
          <a:noFill/>
        </p:spPr>
        <p:txBody>
          <a:bodyPr wrap="square">
            <a:spAutoFit/>
          </a:bodyPr>
          <a:lstStyle/>
          <a:p>
            <a:pPr rtl="0">
              <a:spcBef>
                <a:spcPts val="0"/>
              </a:spcBef>
              <a:spcAft>
                <a:spcPts val="0"/>
              </a:spcAft>
            </a:pPr>
            <a:r>
              <a:rPr lang="en-US" sz="1800" b="1" u="none" strike="noStrike" dirty="0">
                <a:effectLst/>
                <a:latin typeface="Calibri" panose="020F0502020204030204" pitchFamily="34" charset="0"/>
                <a:cs typeface="Calibri" panose="020F0502020204030204" pitchFamily="34" charset="0"/>
              </a:rPr>
              <a:t>5. Gelatinous zooplankton </a:t>
            </a:r>
            <a:r>
              <a:rPr lang="en-US" sz="1800" u="none" strike="noStrike" dirty="0">
                <a:effectLst/>
                <a:latin typeface="Calibri Light" panose="020F0302020204030204" pitchFamily="34" charset="0"/>
                <a:cs typeface="Calibri Light" panose="020F0302020204030204" pitchFamily="34" charset="0"/>
              </a:rPr>
              <a:t>may provide lower quality prey </a:t>
            </a:r>
            <a:r>
              <a:rPr lang="en-US" sz="1050" u="none" strike="noStrike" dirty="0">
                <a:effectLst/>
                <a:latin typeface="Calibri Light" panose="020F0302020204030204" pitchFamily="34" charset="0"/>
                <a:cs typeface="Calibri Light" panose="020F0302020204030204" pitchFamily="34" charset="0"/>
              </a:rPr>
              <a:t>(Cook &amp; </a:t>
            </a:r>
            <a:r>
              <a:rPr lang="en-US" sz="1050" u="none" strike="noStrike" dirty="0" err="1">
                <a:effectLst/>
                <a:latin typeface="Calibri Light" panose="020F0302020204030204" pitchFamily="34" charset="0"/>
                <a:cs typeface="Calibri Light" panose="020F0302020204030204" pitchFamily="34" charset="0"/>
              </a:rPr>
              <a:t>Sturdevant</a:t>
            </a:r>
            <a:r>
              <a:rPr lang="en-US" sz="1050" u="none" strike="noStrike" dirty="0">
                <a:effectLst/>
                <a:latin typeface="Calibri Light" panose="020F0302020204030204" pitchFamily="34" charset="0"/>
                <a:cs typeface="Calibri Light" panose="020F0302020204030204" pitchFamily="34" charset="0"/>
              </a:rPr>
              <a:t> 2013). </a:t>
            </a:r>
            <a:endParaRPr lang="en-US" dirty="0">
              <a:effectLst/>
              <a:latin typeface="Calibri Light" panose="020F0302020204030204" pitchFamily="34" charset="0"/>
              <a:cs typeface="Calibri Light" panose="020F0302020204030204" pitchFamily="34" charset="0"/>
            </a:endParaRPr>
          </a:p>
        </p:txBody>
      </p:sp>
      <p:pic>
        <p:nvPicPr>
          <p:cNvPr id="13" name="Picture 15">
            <a:extLst>
              <a:ext uri="{FF2B5EF4-FFF2-40B4-BE49-F238E27FC236}">
                <a16:creationId xmlns:a16="http://schemas.microsoft.com/office/drawing/2014/main" id="{1F1CC1A7-3D1E-1D25-0D5F-262320325D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6" r="22996"/>
          <a:stretch/>
        </p:blipFill>
        <p:spPr bwMode="auto">
          <a:xfrm>
            <a:off x="10228132" y="2480657"/>
            <a:ext cx="1526506" cy="14435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F36495-AC9E-9F74-35AD-7B6826D01C41}"/>
              </a:ext>
            </a:extLst>
          </p:cNvPr>
          <p:cNvSpPr txBox="1"/>
          <p:nvPr/>
        </p:nvSpPr>
        <p:spPr>
          <a:xfrm>
            <a:off x="8230380" y="1625215"/>
            <a:ext cx="3211746" cy="1569660"/>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2</a:t>
            </a:r>
            <a:r>
              <a:rPr lang="en-US" sz="2200" u="none" strike="noStrike" dirty="0">
                <a:effectLst/>
                <a:latin typeface="Calibri Light" panose="020F0302020204030204" pitchFamily="34" charset="0"/>
                <a:cs typeface="Calibri Light" panose="020F0302020204030204" pitchFamily="34" charset="0"/>
              </a:rPr>
              <a:t>. N Bering Sea Summer Cumulative Degree Days</a:t>
            </a:r>
            <a:r>
              <a:rPr lang="en-US" sz="2200" dirty="0">
                <a:latin typeface="Calibri Light" panose="020F0302020204030204" pitchFamily="34" charset="0"/>
                <a:cs typeface="Calibri Light" panose="020F0302020204030204" pitchFamily="34" charset="0"/>
              </a:rPr>
              <a:t> </a:t>
            </a:r>
          </a:p>
          <a:p>
            <a:pPr rtl="0">
              <a:spcBef>
                <a:spcPts val="0"/>
              </a:spcBef>
              <a:spcAft>
                <a:spcPts val="0"/>
              </a:spcAft>
            </a:pPr>
            <a:r>
              <a:rPr lang="en-US" sz="1600" u="none" strike="noStrike" dirty="0">
                <a:effectLst/>
                <a:latin typeface="Calibri Light" panose="020F0302020204030204" pitchFamily="34" charset="0"/>
                <a:cs typeface="Calibri Light" panose="020F0302020204030204" pitchFamily="34" charset="0"/>
              </a:rPr>
              <a:t>- Data: AKFIN, NOAA</a:t>
            </a:r>
            <a:endParaRPr lang="en-US" sz="1600" dirty="0">
              <a:effectLst/>
              <a:latin typeface="Calibri Light" panose="020F0302020204030204" pitchFamily="34" charset="0"/>
              <a:cs typeface="Calibri Light" panose="020F0302020204030204" pitchFamily="34" charset="0"/>
            </a:endParaRPr>
          </a:p>
          <a:p>
            <a:br>
              <a:rPr lang="en-US" dirty="0">
                <a:latin typeface="Calibri Light" panose="020F0302020204030204" pitchFamily="34" charset="0"/>
                <a:cs typeface="Calibri Light" panose="020F0302020204030204" pitchFamily="34" charset="0"/>
              </a:rPr>
            </a:br>
            <a:endParaRPr lang="en-US" dirty="0">
              <a:latin typeface="Calibri Light" panose="020F0302020204030204" pitchFamily="34" charset="0"/>
              <a:cs typeface="Calibri Light" panose="020F0302020204030204" pitchFamily="34" charset="0"/>
            </a:endParaRPr>
          </a:p>
        </p:txBody>
      </p:sp>
      <p:sp>
        <p:nvSpPr>
          <p:cNvPr id="20" name="TextBox 19">
            <a:extLst>
              <a:ext uri="{FF2B5EF4-FFF2-40B4-BE49-F238E27FC236}">
                <a16:creationId xmlns:a16="http://schemas.microsoft.com/office/drawing/2014/main" id="{A93ECD3E-98C2-F20E-AD1B-78E49C45D243}"/>
              </a:ext>
            </a:extLst>
          </p:cNvPr>
          <p:cNvSpPr txBox="1"/>
          <p:nvPr/>
        </p:nvSpPr>
        <p:spPr>
          <a:xfrm>
            <a:off x="7866325" y="5274398"/>
            <a:ext cx="3211746" cy="677108"/>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4</a:t>
            </a:r>
            <a:r>
              <a:rPr lang="en-US" sz="2200" u="none" strike="noStrike" dirty="0">
                <a:effectLst/>
                <a:latin typeface="Calibri Light" panose="020F0302020204030204" pitchFamily="34" charset="0"/>
                <a:cs typeface="Calibri Light" panose="020F0302020204030204" pitchFamily="34" charset="0"/>
              </a:rPr>
              <a:t>. Mean Spawner Size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ADFG</a:t>
            </a:r>
          </a:p>
        </p:txBody>
      </p:sp>
      <p:grpSp>
        <p:nvGrpSpPr>
          <p:cNvPr id="21" name="Group 20">
            <a:extLst>
              <a:ext uri="{FF2B5EF4-FFF2-40B4-BE49-F238E27FC236}">
                <a16:creationId xmlns:a16="http://schemas.microsoft.com/office/drawing/2014/main" id="{6F28CCEB-81B8-6E82-3F97-E0A678A9683A}"/>
              </a:ext>
            </a:extLst>
          </p:cNvPr>
          <p:cNvGrpSpPr/>
          <p:nvPr/>
        </p:nvGrpSpPr>
        <p:grpSpPr>
          <a:xfrm>
            <a:off x="475261" y="1592366"/>
            <a:ext cx="4588407" cy="1369606"/>
            <a:chOff x="1259598" y="1293136"/>
            <a:chExt cx="3904061" cy="1369606"/>
          </a:xfrm>
        </p:grpSpPr>
        <p:sp>
          <p:nvSpPr>
            <p:cNvPr id="22" name="TextBox 21">
              <a:extLst>
                <a:ext uri="{FF2B5EF4-FFF2-40B4-BE49-F238E27FC236}">
                  <a16:creationId xmlns:a16="http://schemas.microsoft.com/office/drawing/2014/main" id="{6033F11B-1BF5-FFB8-092B-6E59435E79B7}"/>
                </a:ext>
              </a:extLst>
            </p:cNvPr>
            <p:cNvSpPr txBox="1"/>
            <p:nvPr/>
          </p:nvSpPr>
          <p:spPr>
            <a:xfrm>
              <a:off x="2413540" y="1293136"/>
              <a:ext cx="2750119" cy="1369606"/>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8. Aleutian Cumulative Degree Days during 1st winter</a:t>
              </a:r>
            </a:p>
            <a:p>
              <a:pPr rtl="0">
                <a:spcBef>
                  <a:spcPts val="0"/>
                </a:spcBef>
                <a:spcAft>
                  <a:spcPts val="0"/>
                </a:spcAft>
              </a:pPr>
              <a:r>
                <a:rPr lang="en-US" sz="1700" dirty="0">
                  <a:latin typeface="Calibri Light" panose="020F0302020204030204" pitchFamily="34" charset="0"/>
                  <a:cs typeface="Calibri Light" panose="020F0302020204030204" pitchFamily="34" charset="0"/>
                </a:rPr>
                <a:t>(</a:t>
              </a:r>
              <a:r>
                <a:rPr lang="en-US" sz="1700" u="none" strike="noStrike" dirty="0">
                  <a:effectLst/>
                  <a:latin typeface="Calibri Light" panose="020F0302020204030204" pitchFamily="34" charset="0"/>
                  <a:cs typeface="Calibri Light" panose="020F0302020204030204" pitchFamily="34" charset="0"/>
                </a:rPr>
                <a:t>Data: AKFIN, NOAA)</a:t>
              </a:r>
              <a:endParaRPr lang="en-US" sz="1700" dirty="0">
                <a:latin typeface="Calibri Light" panose="020F0302020204030204" pitchFamily="34" charset="0"/>
                <a:cs typeface="Calibri Light" panose="020F0302020204030204" pitchFamily="34" charset="0"/>
              </a:endParaRPr>
            </a:p>
          </p:txBody>
        </p:sp>
        <p:grpSp>
          <p:nvGrpSpPr>
            <p:cNvPr id="23" name="Group 22">
              <a:extLst>
                <a:ext uri="{FF2B5EF4-FFF2-40B4-BE49-F238E27FC236}">
                  <a16:creationId xmlns:a16="http://schemas.microsoft.com/office/drawing/2014/main" id="{FD03A540-558C-A053-AE42-F2227ECD1B7D}"/>
                </a:ext>
              </a:extLst>
            </p:cNvPr>
            <p:cNvGrpSpPr/>
            <p:nvPr/>
          </p:nvGrpSpPr>
          <p:grpSpPr>
            <a:xfrm>
              <a:off x="1259598" y="1512128"/>
              <a:ext cx="1140878" cy="923330"/>
              <a:chOff x="8642275" y="1746774"/>
              <a:chExt cx="1309299" cy="1192904"/>
            </a:xfrm>
          </p:grpSpPr>
          <p:grpSp>
            <p:nvGrpSpPr>
              <p:cNvPr id="24" name="Group 23">
                <a:extLst>
                  <a:ext uri="{FF2B5EF4-FFF2-40B4-BE49-F238E27FC236}">
                    <a16:creationId xmlns:a16="http://schemas.microsoft.com/office/drawing/2014/main" id="{076126BC-ADBC-579A-B53C-06AA3B39C690}"/>
                  </a:ext>
                </a:extLst>
              </p:cNvPr>
              <p:cNvGrpSpPr/>
              <p:nvPr/>
            </p:nvGrpSpPr>
            <p:grpSpPr>
              <a:xfrm>
                <a:off x="8642275" y="1746774"/>
                <a:ext cx="852925" cy="1192904"/>
                <a:chOff x="8579964" y="1733252"/>
                <a:chExt cx="852925" cy="1192904"/>
              </a:xfrm>
            </p:grpSpPr>
            <p:pic>
              <p:nvPicPr>
                <p:cNvPr id="29" name="Picture 8" descr="A black background with a black square&#10;&#10;Description automatically generated with medium confidence">
                  <a:extLst>
                    <a:ext uri="{FF2B5EF4-FFF2-40B4-BE49-F238E27FC236}">
                      <a16:creationId xmlns:a16="http://schemas.microsoft.com/office/drawing/2014/main" id="{43D625BE-8ABD-65DF-C78D-DD1C7DE9AB1F}"/>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14397" r="85788" b="59100"/>
                <a:stretch/>
              </p:blipFill>
              <p:spPr bwMode="auto">
                <a:xfrm>
                  <a:off x="8579964" y="1733252"/>
                  <a:ext cx="852925" cy="1192904"/>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a:extLst>
                    <a:ext uri="{FF2B5EF4-FFF2-40B4-BE49-F238E27FC236}">
                      <a16:creationId xmlns:a16="http://schemas.microsoft.com/office/drawing/2014/main" id="{341A3FAB-6EBF-EF55-5ECA-D604683A9A43}"/>
                    </a:ext>
                  </a:extLst>
                </p:cNvPr>
                <p:cNvSpPr/>
                <p:nvPr/>
              </p:nvSpPr>
              <p:spPr>
                <a:xfrm>
                  <a:off x="8791285" y="2626157"/>
                  <a:ext cx="179669" cy="160935"/>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 name="Straight Connector 30">
                  <a:extLst>
                    <a:ext uri="{FF2B5EF4-FFF2-40B4-BE49-F238E27FC236}">
                      <a16:creationId xmlns:a16="http://schemas.microsoft.com/office/drawing/2014/main" id="{20A98E8C-FB71-3AD1-4D64-43CFB51FDADD}"/>
                    </a:ext>
                  </a:extLst>
                </p:cNvPr>
                <p:cNvCxnSpPr>
                  <a:cxnSpLocks/>
                  <a:endCxn id="30" idx="0"/>
                </p:cNvCxnSpPr>
                <p:nvPr/>
              </p:nvCxnSpPr>
              <p:spPr>
                <a:xfrm>
                  <a:off x="8881120" y="2421331"/>
                  <a:ext cx="1" cy="204826"/>
                </a:xfrm>
                <a:prstGeom prst="line">
                  <a:avLst/>
                </a:prstGeom>
                <a:ln w="762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21178F7C-8AEE-5A7B-1717-55AB97F584CB}"/>
                  </a:ext>
                </a:extLst>
              </p:cNvPr>
              <p:cNvGrpSpPr/>
              <p:nvPr/>
            </p:nvGrpSpPr>
            <p:grpSpPr>
              <a:xfrm>
                <a:off x="9159493" y="1762485"/>
                <a:ext cx="792081" cy="1150357"/>
                <a:chOff x="9159493" y="1762485"/>
                <a:chExt cx="792081" cy="1150357"/>
              </a:xfrm>
            </p:grpSpPr>
            <p:pic>
              <p:nvPicPr>
                <p:cNvPr id="26" name="Picture 8" descr="A black background with a black square&#10;&#10;Description automatically generated with medium confidence">
                  <a:extLst>
                    <a:ext uri="{FF2B5EF4-FFF2-40B4-BE49-F238E27FC236}">
                      <a16:creationId xmlns:a16="http://schemas.microsoft.com/office/drawing/2014/main" id="{C675D7C8-3651-F0FB-C18A-F34E0E831175}"/>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59915" r="85788" b="13582"/>
                <a:stretch/>
              </p:blipFill>
              <p:spPr bwMode="auto">
                <a:xfrm>
                  <a:off x="9159493" y="1762485"/>
                  <a:ext cx="792081" cy="1150357"/>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D215C855-847B-6B44-B1C0-0FB2C7C9DF2D}"/>
                    </a:ext>
                  </a:extLst>
                </p:cNvPr>
                <p:cNvSpPr/>
                <p:nvPr/>
              </p:nvSpPr>
              <p:spPr>
                <a:xfrm>
                  <a:off x="9391837" y="2633472"/>
                  <a:ext cx="179669" cy="160935"/>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8" name="Straight Connector 27">
                  <a:extLst>
                    <a:ext uri="{FF2B5EF4-FFF2-40B4-BE49-F238E27FC236}">
                      <a16:creationId xmlns:a16="http://schemas.microsoft.com/office/drawing/2014/main" id="{6C02899B-9FAD-E179-0C75-2F6940E12F46}"/>
                    </a:ext>
                  </a:extLst>
                </p:cNvPr>
                <p:cNvCxnSpPr>
                  <a:cxnSpLocks/>
                  <a:endCxn id="27" idx="0"/>
                </p:cNvCxnSpPr>
                <p:nvPr/>
              </p:nvCxnSpPr>
              <p:spPr>
                <a:xfrm>
                  <a:off x="9481670" y="2004365"/>
                  <a:ext cx="0" cy="629107"/>
                </a:xfrm>
                <a:prstGeom prst="line">
                  <a:avLst/>
                </a:prstGeom>
                <a:ln w="76200">
                  <a:solidFill>
                    <a:schemeClr val="accent2"/>
                  </a:solidFill>
                </a:ln>
              </p:spPr>
              <p:style>
                <a:lnRef idx="2">
                  <a:schemeClr val="accent1"/>
                </a:lnRef>
                <a:fillRef idx="0">
                  <a:schemeClr val="accent1"/>
                </a:fillRef>
                <a:effectRef idx="1">
                  <a:schemeClr val="accent1"/>
                </a:effectRef>
                <a:fontRef idx="minor">
                  <a:schemeClr val="tx1"/>
                </a:fontRef>
              </p:style>
            </p:cxnSp>
          </p:grpSp>
        </p:grpSp>
      </p:grpSp>
      <p:sp>
        <p:nvSpPr>
          <p:cNvPr id="32" name="TextBox 31">
            <a:extLst>
              <a:ext uri="{FF2B5EF4-FFF2-40B4-BE49-F238E27FC236}">
                <a16:creationId xmlns:a16="http://schemas.microsoft.com/office/drawing/2014/main" id="{7966BB0C-4416-851D-9408-42625C824C3E}"/>
              </a:ext>
            </a:extLst>
          </p:cNvPr>
          <p:cNvSpPr txBox="1"/>
          <p:nvPr/>
        </p:nvSpPr>
        <p:spPr>
          <a:xfrm>
            <a:off x="115184" y="3089931"/>
            <a:ext cx="4130025" cy="1215717"/>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7. “Juvenile fullness index”</a:t>
            </a:r>
          </a:p>
          <a:p>
            <a:r>
              <a:rPr lang="en-US" sz="1700" dirty="0">
                <a:latin typeface="Calibri Light" panose="020F0302020204030204" pitchFamily="34" charset="0"/>
                <a:cs typeface="Calibri Light" panose="020F0302020204030204" pitchFamily="34" charset="0"/>
              </a:rPr>
              <a:t>(Estimated from NBS surveys, data: NOAA &amp; ADFG). </a:t>
            </a:r>
          </a:p>
          <a:p>
            <a:pPr rtl="0">
              <a:spcBef>
                <a:spcPts val="0"/>
              </a:spcBef>
              <a:spcAft>
                <a:spcPts val="0"/>
              </a:spcAft>
            </a:pPr>
            <a:endParaRPr lang="en-US" sz="1700" dirty="0">
              <a:latin typeface="Calibri Light" panose="020F0302020204030204" pitchFamily="34" charset="0"/>
              <a:cs typeface="Calibri Light" panose="020F0302020204030204" pitchFamily="34" charset="0"/>
            </a:endParaRPr>
          </a:p>
        </p:txBody>
      </p:sp>
      <p:grpSp>
        <p:nvGrpSpPr>
          <p:cNvPr id="33" name="Group 32">
            <a:extLst>
              <a:ext uri="{FF2B5EF4-FFF2-40B4-BE49-F238E27FC236}">
                <a16:creationId xmlns:a16="http://schemas.microsoft.com/office/drawing/2014/main" id="{989ECE9C-5672-4862-891C-FCB33154CCFE}"/>
              </a:ext>
            </a:extLst>
          </p:cNvPr>
          <p:cNvGrpSpPr/>
          <p:nvPr/>
        </p:nvGrpSpPr>
        <p:grpSpPr>
          <a:xfrm>
            <a:off x="115184" y="4321378"/>
            <a:ext cx="5506010" cy="2405963"/>
            <a:chOff x="-193978" y="4543629"/>
            <a:chExt cx="5506010" cy="2405963"/>
          </a:xfrm>
        </p:grpSpPr>
        <p:sp>
          <p:nvSpPr>
            <p:cNvPr id="34" name="TextBox 33">
              <a:extLst>
                <a:ext uri="{FF2B5EF4-FFF2-40B4-BE49-F238E27FC236}">
                  <a16:creationId xmlns:a16="http://schemas.microsoft.com/office/drawing/2014/main" id="{C4817176-F96B-05E8-00B4-DC0DB07016AA}"/>
                </a:ext>
              </a:extLst>
            </p:cNvPr>
            <p:cNvSpPr txBox="1"/>
            <p:nvPr/>
          </p:nvSpPr>
          <p:spPr>
            <a:xfrm>
              <a:off x="-193978" y="4543629"/>
              <a:ext cx="4603998" cy="1031051"/>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6. Pink hatchery salmon abundance</a:t>
              </a:r>
            </a:p>
            <a:p>
              <a:pPr rtl="0">
                <a:spcBef>
                  <a:spcPts val="0"/>
                </a:spcBef>
                <a:spcAft>
                  <a:spcPts val="0"/>
                </a:spcAft>
              </a:pPr>
              <a:r>
                <a:rPr lang="en-US" sz="2200" dirty="0">
                  <a:latin typeface="Calibri Light" panose="020F0302020204030204" pitchFamily="34" charset="0"/>
                  <a:cs typeface="Calibri Light" panose="020F0302020204030204" pitchFamily="34" charset="0"/>
                </a:rPr>
                <a:t>5. Chum hatchery salmon abundance</a:t>
              </a:r>
            </a:p>
            <a:p>
              <a:pPr rtl="0">
                <a:spcBef>
                  <a:spcPts val="0"/>
                </a:spcBef>
                <a:spcAft>
                  <a:spcPts val="0"/>
                </a:spcAft>
              </a:pPr>
              <a:r>
                <a:rPr lang="en-US" sz="1700" dirty="0">
                  <a:latin typeface="Calibri Light" panose="020F0302020204030204" pitchFamily="34" charset="0"/>
                  <a:cs typeface="Calibri Light" panose="020F0302020204030204" pitchFamily="34" charset="0"/>
                </a:rPr>
                <a:t>(Data: NPAFC)</a:t>
              </a:r>
            </a:p>
          </p:txBody>
        </p:sp>
        <p:pic>
          <p:nvPicPr>
            <p:cNvPr id="35" name="Picture 2" descr="Side-profile illustration of a pink salmon fish with white underside, silver and pink on the side, and green upper back with dark spots. Credit: NOAA Fisheries/Jack Hornady">
              <a:extLst>
                <a:ext uri="{FF2B5EF4-FFF2-40B4-BE49-F238E27FC236}">
                  <a16:creationId xmlns:a16="http://schemas.microsoft.com/office/drawing/2014/main" id="{822BFCC0-3180-7A76-BA51-3AFC66926D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3303" y="5276781"/>
              <a:ext cx="2508729" cy="160607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Side-profile illustration of a big chum salmon fish with dark metallic bluish-green coloring and black speckles on its upper half and lighter, paler belly. Credit: NOAA Fisheries/Jack Hornady">
              <a:extLst>
                <a:ext uri="{FF2B5EF4-FFF2-40B4-BE49-F238E27FC236}">
                  <a16:creationId xmlns:a16="http://schemas.microsoft.com/office/drawing/2014/main" id="{669DDC42-E810-CEAA-587D-AA44C7699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38358" y="5232545"/>
              <a:ext cx="2612480" cy="17170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CC3F85F8-1CE6-41EB-F940-D174019C6258}"/>
              </a:ext>
            </a:extLst>
          </p:cNvPr>
          <p:cNvGrpSpPr/>
          <p:nvPr/>
        </p:nvGrpSpPr>
        <p:grpSpPr>
          <a:xfrm>
            <a:off x="9642713" y="5658922"/>
            <a:ext cx="2411589" cy="1206500"/>
            <a:chOff x="9501837" y="5401097"/>
            <a:chExt cx="2411589" cy="1206500"/>
          </a:xfrm>
        </p:grpSpPr>
        <p:pic>
          <p:nvPicPr>
            <p:cNvPr id="37" name="Picture 36">
              <a:extLst>
                <a:ext uri="{FF2B5EF4-FFF2-40B4-BE49-F238E27FC236}">
                  <a16:creationId xmlns:a16="http://schemas.microsoft.com/office/drawing/2014/main" id="{2A2110D3-9841-29D6-2D09-F14ABE24E65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48" b="94241" l="3042" r="97719">
                          <a14:foregroundMark x1="3802" y1="94241" x2="3802" y2="94241"/>
                          <a14:foregroundMark x1="90114" y1="48168" x2="90114" y2="48168"/>
                          <a14:foregroundMark x1="93536" y1="47120" x2="93536" y2="47120"/>
                          <a14:foregroundMark x1="86692" y1="52356" x2="86692" y2="52356"/>
                          <a14:foregroundMark x1="94297" y1="60209" x2="94297" y2="60209"/>
                          <a14:foregroundMark x1="97719" y1="50262" x2="97719" y2="50262"/>
                          <a14:foregroundMark x1="92015" y1="44503" x2="92015" y2="44503"/>
                        </a14:backgroundRemoval>
                      </a14:imgEffect>
                    </a14:imgLayer>
                  </a14:imgProps>
                </a:ext>
              </a:extLst>
            </a:blip>
            <a:stretch>
              <a:fillRect/>
            </a:stretch>
          </p:blipFill>
          <p:spPr>
            <a:xfrm>
              <a:off x="10249726" y="5401097"/>
              <a:ext cx="1663700" cy="1206500"/>
            </a:xfrm>
            <a:prstGeom prst="rect">
              <a:avLst/>
            </a:prstGeom>
          </p:spPr>
        </p:pic>
        <p:pic>
          <p:nvPicPr>
            <p:cNvPr id="38" name="Picture 37" descr="A computer screen capture&#10;&#10;Description automatically generated with medium confidence">
              <a:extLst>
                <a:ext uri="{FF2B5EF4-FFF2-40B4-BE49-F238E27FC236}">
                  <a16:creationId xmlns:a16="http://schemas.microsoft.com/office/drawing/2014/main" id="{C97504A2-F24F-CA7C-BE96-B903520535A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9501837" y="5451825"/>
              <a:ext cx="2066607" cy="873306"/>
            </a:xfrm>
            <a:prstGeom prst="rect">
              <a:avLst/>
            </a:prstGeom>
          </p:spPr>
        </p:pic>
      </p:grpSp>
      <p:pic>
        <p:nvPicPr>
          <p:cNvPr id="40" name="Picture 39">
            <a:extLst>
              <a:ext uri="{FF2B5EF4-FFF2-40B4-BE49-F238E27FC236}">
                <a16:creationId xmlns:a16="http://schemas.microsoft.com/office/drawing/2014/main" id="{2E5A9AC5-1238-72FB-A2C5-E0C1EDCE5EAF}"/>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738" b="89888" l="4625" r="93625">
                        <a14:foregroundMark x1="4625" y1="53558" x2="4625" y2="53558"/>
                        <a14:foregroundMark x1="93625" y1="61049" x2="93625" y2="61049"/>
                      </a14:backgroundRemoval>
                    </a14:imgEffect>
                  </a14:imgLayer>
                </a14:imgProps>
              </a:ext>
            </a:extLst>
          </a:blip>
          <a:stretch>
            <a:fillRect/>
          </a:stretch>
        </p:blipFill>
        <p:spPr>
          <a:xfrm>
            <a:off x="8252247" y="4252498"/>
            <a:ext cx="1843324" cy="1228883"/>
          </a:xfrm>
          <a:prstGeom prst="rect">
            <a:avLst/>
          </a:prstGeom>
        </p:spPr>
      </p:pic>
    </p:spTree>
    <p:extLst>
      <p:ext uri="{BB962C8B-B14F-4D97-AF65-F5344CB8AC3E}">
        <p14:creationId xmlns:p14="http://schemas.microsoft.com/office/powerpoint/2010/main" val="229180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20"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types of growth&#10;&#10;Description automatically generated with medium confidence">
            <a:extLst>
              <a:ext uri="{FF2B5EF4-FFF2-40B4-BE49-F238E27FC236}">
                <a16:creationId xmlns:a16="http://schemas.microsoft.com/office/drawing/2014/main" id="{3D711ACA-E302-6E58-D10E-D175CA78776D}"/>
              </a:ext>
            </a:extLst>
          </p:cNvPr>
          <p:cNvPicPr>
            <a:picLocks noGrp="1" noChangeAspect="1"/>
          </p:cNvPicPr>
          <p:nvPr>
            <p:ph idx="1"/>
          </p:nvPr>
        </p:nvPicPr>
        <p:blipFill>
          <a:blip r:embed="rId3"/>
          <a:stretch>
            <a:fillRect/>
          </a:stretch>
        </p:blipFill>
        <p:spPr>
          <a:xfrm>
            <a:off x="1184224" y="168639"/>
            <a:ext cx="9129010" cy="6520722"/>
          </a:xfrm>
        </p:spPr>
      </p:pic>
    </p:spTree>
    <p:extLst>
      <p:ext uri="{BB962C8B-B14F-4D97-AF65-F5344CB8AC3E}">
        <p14:creationId xmlns:p14="http://schemas.microsoft.com/office/powerpoint/2010/main" val="3986461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DAB89CE-4355-A767-B172-49BD24B2B688}"/>
              </a:ext>
            </a:extLst>
          </p:cNvPr>
          <p:cNvPicPr>
            <a:picLocks noGrp="1" noChangeAspect="1"/>
          </p:cNvPicPr>
          <p:nvPr>
            <p:ph idx="1"/>
          </p:nvPr>
        </p:nvPicPr>
        <p:blipFill>
          <a:blip r:embed="rId3"/>
          <a:stretch>
            <a:fillRect/>
          </a:stretch>
        </p:blipFill>
        <p:spPr>
          <a:xfrm>
            <a:off x="385951" y="166115"/>
            <a:ext cx="11420098" cy="6525770"/>
          </a:xfrm>
        </p:spPr>
      </p:pic>
    </p:spTree>
    <p:extLst>
      <p:ext uri="{BB962C8B-B14F-4D97-AF65-F5344CB8AC3E}">
        <p14:creationId xmlns:p14="http://schemas.microsoft.com/office/powerpoint/2010/main" val="2262881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2248-2E2E-5D35-DD2B-4F52754F19FF}"/>
              </a:ext>
            </a:extLst>
          </p:cNvPr>
          <p:cNvSpPr>
            <a:spLocks noGrp="1"/>
          </p:cNvSpPr>
          <p:nvPr>
            <p:ph type="title"/>
          </p:nvPr>
        </p:nvSpPr>
        <p:spPr>
          <a:xfrm>
            <a:off x="838200" y="2766219"/>
            <a:ext cx="10515600" cy="1325563"/>
          </a:xfrm>
        </p:spPr>
        <p:txBody>
          <a:bodyPr/>
          <a:lstStyle/>
          <a:p>
            <a:pPr algn="ctr"/>
            <a:r>
              <a:rPr lang="en-US" dirty="0"/>
              <a:t>Supplementary Figures </a:t>
            </a:r>
          </a:p>
        </p:txBody>
      </p:sp>
    </p:spTree>
    <p:extLst>
      <p:ext uri="{BB962C8B-B14F-4D97-AF65-F5344CB8AC3E}">
        <p14:creationId xmlns:p14="http://schemas.microsoft.com/office/powerpoint/2010/main" val="1142969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screen&#10;&#10;Description automatically generated">
            <a:extLst>
              <a:ext uri="{FF2B5EF4-FFF2-40B4-BE49-F238E27FC236}">
                <a16:creationId xmlns:a16="http://schemas.microsoft.com/office/drawing/2014/main" id="{4E7B50AB-82A5-EE20-A378-F5A4042C0964}"/>
              </a:ext>
            </a:extLst>
          </p:cNvPr>
          <p:cNvPicPr>
            <a:picLocks noChangeAspect="1"/>
          </p:cNvPicPr>
          <p:nvPr/>
        </p:nvPicPr>
        <p:blipFill>
          <a:blip r:embed="rId3"/>
          <a:stretch>
            <a:fillRect/>
          </a:stretch>
        </p:blipFill>
        <p:spPr>
          <a:xfrm>
            <a:off x="35169" y="165295"/>
            <a:ext cx="11131061" cy="6678637"/>
          </a:xfrm>
          <a:prstGeom prst="rect">
            <a:avLst/>
          </a:prstGeom>
        </p:spPr>
      </p:pic>
    </p:spTree>
    <p:extLst>
      <p:ext uri="{BB962C8B-B14F-4D97-AF65-F5344CB8AC3E}">
        <p14:creationId xmlns:p14="http://schemas.microsoft.com/office/powerpoint/2010/main" val="3334751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diagram of a diagram with different colored dots&#10;&#10;Description automatically generated with medium confidence">
            <a:extLst>
              <a:ext uri="{FF2B5EF4-FFF2-40B4-BE49-F238E27FC236}">
                <a16:creationId xmlns:a16="http://schemas.microsoft.com/office/drawing/2014/main" id="{59E8FC17-25C2-D4D0-C671-C2CF91E26407}"/>
              </a:ext>
            </a:extLst>
          </p:cNvPr>
          <p:cNvPicPr>
            <a:picLocks noChangeAspect="1"/>
          </p:cNvPicPr>
          <p:nvPr/>
        </p:nvPicPr>
        <p:blipFill>
          <a:blip r:embed="rId3"/>
          <a:stretch>
            <a:fillRect/>
          </a:stretch>
        </p:blipFill>
        <p:spPr>
          <a:xfrm>
            <a:off x="3524250" y="0"/>
            <a:ext cx="5143500" cy="6858000"/>
          </a:xfrm>
          <a:prstGeom prst="rect">
            <a:avLst/>
          </a:prstGeom>
        </p:spPr>
      </p:pic>
    </p:spTree>
    <p:extLst>
      <p:ext uri="{BB962C8B-B14F-4D97-AF65-F5344CB8AC3E}">
        <p14:creationId xmlns:p14="http://schemas.microsoft.com/office/powerpoint/2010/main" val="20484409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10230</TotalTime>
  <Words>721</Words>
  <Application>Microsoft Macintosh PowerPoint</Application>
  <PresentationFormat>Widescreen</PresentationFormat>
  <Paragraphs>49</Paragraphs>
  <Slides>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Aptos</vt:lpstr>
      <vt:lpstr>Aptos Display</vt: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Supplementary Figures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20</cp:revision>
  <dcterms:created xsi:type="dcterms:W3CDTF">2024-11-20T18:51:47Z</dcterms:created>
  <dcterms:modified xsi:type="dcterms:W3CDTF">2024-12-17T22:04:17Z</dcterms:modified>
</cp:coreProperties>
</file>